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486" r:id="rId2"/>
    <p:sldId id="487" r:id="rId3"/>
    <p:sldId id="491" r:id="rId4"/>
    <p:sldId id="488" r:id="rId5"/>
    <p:sldId id="489" r:id="rId6"/>
    <p:sldId id="490" r:id="rId7"/>
    <p:sldId id="492" r:id="rId8"/>
    <p:sldId id="464" r:id="rId9"/>
  </p:sldIdLst>
  <p:sldSz cx="9144000" cy="6858000" type="screen4x3"/>
  <p:notesSz cx="6794500" cy="99218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BC34F62-9FB6-45DA-AFBA-7A7E395484EA}">
          <p14:sldIdLst>
            <p14:sldId id="486"/>
            <p14:sldId id="487"/>
            <p14:sldId id="491"/>
            <p14:sldId id="488"/>
            <p14:sldId id="489"/>
            <p14:sldId id="490"/>
            <p14:sldId id="492"/>
            <p14:sldId id="464"/>
          </p14:sldIdLst>
        </p14:section>
        <p14:section name="Раздел без заголовка" id="{81E18F4A-A148-43F1-AA10-D4A3A2EEEC7C}">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yanovaiu"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8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4626" autoAdjust="0"/>
  </p:normalViewPr>
  <p:slideViewPr>
    <p:cSldViewPr>
      <p:cViewPr varScale="1">
        <p:scale>
          <a:sx n="126" d="100"/>
          <a:sy n="126" d="100"/>
        </p:scale>
        <p:origin x="-13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ru-RU" smtClean="0"/>
              <a:t>Образец заголовка</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38BF4AA7-3C51-422A-BF8A-8CE1E954A9A7}" type="slidenum">
              <a:rPr lang="ru-RU" smtClean="0"/>
              <a:pPr/>
              <a:t>‹#›</a:t>
            </a:fld>
            <a:endParaRPr lang="ru-RU"/>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BF4AA7-3C51-422A-BF8A-8CE1E954A9A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BF4AA7-3C51-422A-BF8A-8CE1E954A9A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ru-RU" smtClean="0"/>
              <a:t>Образец заголовка</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10" name="Slide Number Placeholder 9"/>
          <p:cNvSpPr>
            <a:spLocks noGrp="1"/>
          </p:cNvSpPr>
          <p:nvPr>
            <p:ph type="sldNum" sz="quarter" idx="11"/>
          </p:nvPr>
        </p:nvSpPr>
        <p:spPr/>
        <p:txBody>
          <a:bodyPr/>
          <a:lstStyle/>
          <a:p>
            <a:fld id="{38BF4AA7-3C51-422A-BF8A-8CE1E954A9A7}"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ru-RU" smtClean="0"/>
              <a:t>Образец заголовка</a:t>
            </a:r>
            <a:endParaRPr lang="en-US" dirty="0"/>
          </a:p>
        </p:txBody>
      </p:sp>
      <p:sp>
        <p:nvSpPr>
          <p:cNvPr id="19" name="Date Placeholder 18"/>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20" name="Slide Number Placeholder 19"/>
          <p:cNvSpPr>
            <a:spLocks noGrp="1"/>
          </p:cNvSpPr>
          <p:nvPr>
            <p:ph type="sldNum" sz="quarter" idx="11"/>
          </p:nvPr>
        </p:nvSpPr>
        <p:spPr/>
        <p:txBody>
          <a:bodyPr/>
          <a:lstStyle/>
          <a:p>
            <a:fld id="{38BF4AA7-3C51-422A-BF8A-8CE1E954A9A7}" type="slidenum">
              <a:rPr lang="ru-RU" smtClean="0"/>
              <a:pPr/>
              <a:t>‹#›</a:t>
            </a:fld>
            <a:endParaRPr lang="ru-RU"/>
          </a:p>
        </p:txBody>
      </p:sp>
      <p:sp>
        <p:nvSpPr>
          <p:cNvPr id="21" name="Footer Placeholder 20"/>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BF4AA7-3C51-422A-BF8A-8CE1E954A9A7}" type="slidenum">
              <a:rPr lang="ru-RU" smtClean="0"/>
              <a:pPr/>
              <a:t>‹#›</a:t>
            </a:fld>
            <a:endParaRPr lang="ru-RU"/>
          </a:p>
        </p:txBody>
      </p:sp>
      <p:sp>
        <p:nvSpPr>
          <p:cNvPr id="9" name="Content Placeholder 8"/>
          <p:cNvSpPr>
            <a:spLocks noGrp="1"/>
          </p:cNvSpPr>
          <p:nvPr>
            <p:ph sz="quarter" idx="13"/>
          </p:nvPr>
        </p:nvSpPr>
        <p:spPr>
          <a:xfrm>
            <a:off x="12161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8BF4AA7-3C51-422A-BF8A-8CE1E954A9A7}" type="slidenum">
              <a:rPr lang="ru-RU" smtClean="0"/>
              <a:pPr/>
              <a:t>‹#›</a:t>
            </a:fld>
            <a:endParaRPr lang="ru-RU"/>
          </a:p>
        </p:txBody>
      </p:sp>
      <p:sp>
        <p:nvSpPr>
          <p:cNvPr id="11" name="Content Placeholder 10"/>
          <p:cNvSpPr>
            <a:spLocks noGrp="1"/>
          </p:cNvSpPr>
          <p:nvPr>
            <p:ph sz="quarter" idx="13"/>
          </p:nvPr>
        </p:nvSpPr>
        <p:spPr>
          <a:xfrm>
            <a:off x="1216152" y="1380744"/>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8BF4AA7-3C51-422A-BF8A-8CE1E954A9A7}"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6" name="Slide Number Placeholder 5"/>
          <p:cNvSpPr>
            <a:spLocks noGrp="1"/>
          </p:cNvSpPr>
          <p:nvPr>
            <p:ph type="sldNum" sz="quarter" idx="11"/>
          </p:nvPr>
        </p:nvSpPr>
        <p:spPr/>
        <p:txBody>
          <a:bodyPr/>
          <a:lstStyle/>
          <a:p>
            <a:fld id="{38BF4AA7-3C51-422A-BF8A-8CE1E954A9A7}"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Content Placeholder 13"/>
          <p:cNvSpPr>
            <a:spLocks noGrp="1"/>
          </p:cNvSpPr>
          <p:nvPr>
            <p:ph sz="quarter" idx="13"/>
          </p:nvPr>
        </p:nvSpPr>
        <p:spPr>
          <a:xfrm>
            <a:off x="914400" y="381000"/>
            <a:ext cx="4800600" cy="5943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CDB0816C-9C17-49ED-8E32-AAF8ABCE7F8B}" type="datetimeFigureOut">
              <a:rPr lang="ru-RU" smtClean="0"/>
              <a:pPr/>
              <a:t>24.11.2014</a:t>
            </a:fld>
            <a:endParaRPr lang="ru-RU"/>
          </a:p>
        </p:txBody>
      </p:sp>
      <p:sp>
        <p:nvSpPr>
          <p:cNvPr id="10" name="Slide Number Placeholder 9"/>
          <p:cNvSpPr>
            <a:spLocks noGrp="1"/>
          </p:cNvSpPr>
          <p:nvPr>
            <p:ph type="sldNum" sz="quarter" idx="15"/>
          </p:nvPr>
        </p:nvSpPr>
        <p:spPr/>
        <p:txBody>
          <a:bodyPr/>
          <a:lstStyle/>
          <a:p>
            <a:fld id="{38BF4AA7-3C51-422A-BF8A-8CE1E954A9A7}" type="slidenum">
              <a:rPr lang="ru-RU" smtClean="0"/>
              <a:pPr/>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0816C-9C17-49ED-8E32-AAF8ABCE7F8B}" type="datetimeFigureOut">
              <a:rPr lang="ru-RU" smtClean="0"/>
              <a:pPr/>
              <a:t>24.11.2014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8BF4AA7-3C51-422A-BF8A-8CE1E954A9A7}"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ru-RU"/>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38BF4AA7-3C51-422A-BF8A-8CE1E954A9A7}" type="slidenum">
              <a:rPr lang="ru-RU" smtClean="0"/>
              <a:pPr/>
              <a:t>‹#›</a:t>
            </a:fld>
            <a:endParaRPr lang="ru-RU"/>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CDB0816C-9C17-49ED-8E32-AAF8ABCE7F8B}" type="datetimeFigureOut">
              <a:rPr lang="ru-RU" smtClean="0"/>
              <a:pPr/>
              <a:t>24.11.2014</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332656"/>
            <a:ext cx="5710153" cy="461665"/>
          </a:xfrm>
          <a:prstGeom prst="rect">
            <a:avLst/>
          </a:prstGeom>
        </p:spPr>
        <p:txBody>
          <a:bodyPr wrap="none">
            <a:spAutoFit/>
          </a:bodyPr>
          <a:lstStyle/>
          <a:p>
            <a:r>
              <a:rPr lang="ru-RU" sz="2400" b="1" dirty="0">
                <a:solidFill>
                  <a:srgbClr val="FF0000"/>
                </a:solidFill>
              </a:rPr>
              <a:t>Как вести себя рядом с </a:t>
            </a:r>
            <a:r>
              <a:rPr lang="ru-RU" sz="2400" b="1" dirty="0" err="1">
                <a:solidFill>
                  <a:srgbClr val="FF0000"/>
                </a:solidFill>
              </a:rPr>
              <a:t>энергообъектами</a:t>
            </a:r>
            <a:endParaRPr lang="ru-RU" sz="2400" b="1" dirty="0">
              <a:solidFill>
                <a:srgbClr val="FF0000"/>
              </a:solidFill>
            </a:endParaRPr>
          </a:p>
        </p:txBody>
      </p:sp>
      <p:sp>
        <p:nvSpPr>
          <p:cNvPr id="3" name="Прямоугольник 2"/>
          <p:cNvSpPr/>
          <p:nvPr/>
        </p:nvSpPr>
        <p:spPr>
          <a:xfrm>
            <a:off x="2051720" y="703644"/>
            <a:ext cx="6894512" cy="1789251"/>
          </a:xfrm>
          <a:prstGeom prst="rect">
            <a:avLst/>
          </a:prstGeom>
        </p:spPr>
        <p:txBody>
          <a:bodyPr wrap="square">
            <a:spAutoFit/>
          </a:bodyPr>
          <a:lstStyle/>
          <a:p>
            <a:r>
              <a:rPr lang="ru-RU" dirty="0"/>
              <a:t>Под проводами линий электропередачи запрещается разжигать костры и складывать дрова, солому и другие легковоспламеняющиеся предметы. Энергетики специально расчищают кусты и траву под линиями электропередачи, прорубают в лесу просеки, чтобы уберечь электрические линии от лесного пожара.</a:t>
            </a:r>
          </a:p>
        </p:txBody>
      </p:sp>
      <p:pic>
        <p:nvPicPr>
          <p:cNvPr id="12" name="Рисунок 11" descr="http://clients.mrsksevzap.ru/base/images/Elektrobezopasnost/portal/1_5.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1520472" cy="1434635"/>
          </a:xfrm>
          <a:prstGeom prst="rect">
            <a:avLst/>
          </a:prstGeom>
          <a:noFill/>
          <a:ln>
            <a:noFill/>
          </a:ln>
        </p:spPr>
      </p:pic>
      <p:pic>
        <p:nvPicPr>
          <p:cNvPr id="13" name="Рисунок 12" descr="http://clients.mrsksevzap.ru/base/images/Elektrobezopasnost/portal/1_6.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72137"/>
            <a:ext cx="1521493" cy="1440160"/>
          </a:xfrm>
          <a:prstGeom prst="rect">
            <a:avLst/>
          </a:prstGeom>
          <a:noFill/>
          <a:ln>
            <a:noFill/>
          </a:ln>
        </p:spPr>
      </p:pic>
      <p:sp>
        <p:nvSpPr>
          <p:cNvPr id="14" name="Прямоугольник 13"/>
          <p:cNvSpPr/>
          <p:nvPr/>
        </p:nvSpPr>
        <p:spPr>
          <a:xfrm>
            <a:off x="1973643" y="2615054"/>
            <a:ext cx="7170357" cy="1754326"/>
          </a:xfrm>
          <a:prstGeom prst="rect">
            <a:avLst/>
          </a:prstGeom>
        </p:spPr>
        <p:txBody>
          <a:bodyPr wrap="square">
            <a:spAutoFit/>
          </a:bodyPr>
          <a:lstStyle/>
          <a:p>
            <a:r>
              <a:rPr lang="ru-RU" dirty="0"/>
              <a:t>Смертельно опасно набрасывать предметы на провода. Если увидишь, что с провода свисает веревка, проволока, ветка или другой предмет, ни за что не приближайся к нему, не пытайся снять! Если дерево наклонилось и касается проводов, не подходи к нему близко. По предмету, который дотрагивается до провода, тоже начинает идти опасный электрический ток, он сам становится проводником тока.</a:t>
            </a:r>
          </a:p>
        </p:txBody>
      </p:sp>
      <p:sp>
        <p:nvSpPr>
          <p:cNvPr id="15" name="Прямоугольник 14"/>
          <p:cNvSpPr/>
          <p:nvPr/>
        </p:nvSpPr>
        <p:spPr>
          <a:xfrm>
            <a:off x="2064055" y="4581128"/>
            <a:ext cx="6882177" cy="1477328"/>
          </a:xfrm>
          <a:prstGeom prst="rect">
            <a:avLst/>
          </a:prstGeom>
        </p:spPr>
        <p:txBody>
          <a:bodyPr wrap="square">
            <a:spAutoFit/>
          </a:bodyPr>
          <a:lstStyle/>
          <a:p>
            <a:r>
              <a:rPr lang="ru-RU" dirty="0"/>
              <a:t>Не запускай воздушных змеев вблизи линий электропередачи, не уди под ними рыбу. Зацепившись за провод, нить станет проводником для тока. Если проходишь под проводами с удочкой, палкой или другим длинным предметом, обязательно опусти его ближе к земле, чтобы не коснуться нечаянно провода.</a:t>
            </a:r>
          </a:p>
        </p:txBody>
      </p:sp>
      <p:pic>
        <p:nvPicPr>
          <p:cNvPr id="16" name="Рисунок 15" descr="http://clients.mrsksevzap.ru/base/images/Elektrobezopasnost/portal/1_7.jpg"/>
          <p:cNvPicPr/>
          <p:nvPr/>
        </p:nvPicPr>
        <p:blipFill>
          <a:blip r:embed="rId4">
            <a:extLst>
              <a:ext uri="{28A0092B-C50C-407E-A947-70E740481C1C}">
                <a14:useLocalDpi xmlns:a14="http://schemas.microsoft.com/office/drawing/2010/main" val="0"/>
              </a:ext>
            </a:extLst>
          </a:blip>
          <a:srcRect/>
          <a:stretch>
            <a:fillRect/>
          </a:stretch>
        </p:blipFill>
        <p:spPr bwMode="auto">
          <a:xfrm>
            <a:off x="467544" y="4581128"/>
            <a:ext cx="1448464" cy="1403840"/>
          </a:xfrm>
          <a:prstGeom prst="rect">
            <a:avLst/>
          </a:prstGeom>
          <a:noFill/>
          <a:ln>
            <a:noFill/>
          </a:ln>
        </p:spPr>
      </p:pic>
    </p:spTree>
    <p:extLst>
      <p:ext uri="{BB962C8B-B14F-4D97-AF65-F5344CB8AC3E}">
        <p14:creationId xmlns:p14="http://schemas.microsoft.com/office/powerpoint/2010/main" val="263178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44624"/>
            <a:ext cx="6858000" cy="1754326"/>
          </a:xfrm>
          <a:prstGeom prst="rect">
            <a:avLst/>
          </a:prstGeom>
        </p:spPr>
        <p:txBody>
          <a:bodyPr wrap="square">
            <a:spAutoFit/>
          </a:bodyPr>
          <a:lstStyle/>
          <a:p>
            <a:r>
              <a:rPr lang="ru-RU" dirty="0"/>
              <a:t>Если видишь провисший или оборванный провод, упавший на землю, не приближайся к нему, не пытайся поднять или убрать с дороги. Смертельно опасно не только касаться такого провода, но и подходить к нему ближе, чем на 8 метров. Подходя к воздушной линии электропередачи, посмотри внимательно, нет ли на пути провисшего или оборванного провода.</a:t>
            </a:r>
          </a:p>
        </p:txBody>
      </p:sp>
      <p:sp>
        <p:nvSpPr>
          <p:cNvPr id="3" name="Прямоугольник 2"/>
          <p:cNvSpPr/>
          <p:nvPr/>
        </p:nvSpPr>
        <p:spPr>
          <a:xfrm>
            <a:off x="2208069" y="2132856"/>
            <a:ext cx="6858000" cy="1200329"/>
          </a:xfrm>
          <a:prstGeom prst="rect">
            <a:avLst/>
          </a:prstGeom>
        </p:spPr>
        <p:txBody>
          <a:bodyPr wrap="square">
            <a:spAutoFit/>
          </a:bodyPr>
          <a:lstStyle/>
          <a:p>
            <a:r>
              <a:rPr lang="ru-RU" dirty="0"/>
              <a:t>На наших </a:t>
            </a:r>
            <a:r>
              <a:rPr lang="ru-RU" dirty="0" err="1"/>
              <a:t>энергообъектах</a:t>
            </a:r>
            <a:r>
              <a:rPr lang="ru-RU" dirty="0"/>
              <a:t> имеются знаки и плакаты, предупреждающие об электрической опасности. Бывают случаи, что их снимают из озорства. Не делай этого – не подвергай опасности жизнь твоих друзей и прохожих!</a:t>
            </a:r>
          </a:p>
        </p:txBody>
      </p:sp>
      <p:sp>
        <p:nvSpPr>
          <p:cNvPr id="4" name="Прямоугольник 3"/>
          <p:cNvSpPr/>
          <p:nvPr/>
        </p:nvSpPr>
        <p:spPr>
          <a:xfrm>
            <a:off x="2286000" y="3501008"/>
            <a:ext cx="6246440" cy="1754326"/>
          </a:xfrm>
          <a:prstGeom prst="rect">
            <a:avLst/>
          </a:prstGeom>
        </p:spPr>
        <p:txBody>
          <a:bodyPr wrap="square">
            <a:spAutoFit/>
          </a:bodyPr>
          <a:lstStyle/>
          <a:p>
            <a:r>
              <a:rPr lang="ru-RU" dirty="0"/>
              <a:t>Не принимай участие в воровстве проводов с линий электропередачи и кабельной продукции. Уголовное наказание для </a:t>
            </a:r>
            <a:r>
              <a:rPr lang="ru-RU" dirty="0" err="1"/>
              <a:t>энерговоров</a:t>
            </a:r>
            <a:r>
              <a:rPr lang="ru-RU" dirty="0"/>
              <a:t> – штраф до миллиона рублей или тюремный срок до 10 лет. Но это не самое страшное. Люди, которые воруют провода, в большинстве случаев погибают от удара электрическим током или получают тяжелые травмы. </a:t>
            </a:r>
          </a:p>
        </p:txBody>
      </p:sp>
      <p:pic>
        <p:nvPicPr>
          <p:cNvPr id="5" name="Рисунок 4" descr="http://clients.mrsksevzap.ru/base/images/Elektrobezopasnost/portal/1_8.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1656184" cy="1610310"/>
          </a:xfrm>
          <a:prstGeom prst="rect">
            <a:avLst/>
          </a:prstGeom>
          <a:noFill/>
          <a:ln>
            <a:noFill/>
          </a:ln>
        </p:spPr>
      </p:pic>
      <p:pic>
        <p:nvPicPr>
          <p:cNvPr id="6" name="Рисунок 5" descr="http://clients.mrsksevzap.ru/base/images/Elektrobezopasnost/portal/1_9.jpg"/>
          <p:cNvPicPr/>
          <p:nvPr/>
        </p:nvPicPr>
        <p:blipFill>
          <a:blip r:embed="rId3">
            <a:extLst>
              <a:ext uri="{28A0092B-C50C-407E-A947-70E740481C1C}">
                <a14:useLocalDpi xmlns:a14="http://schemas.microsoft.com/office/drawing/2010/main" val="0"/>
              </a:ext>
            </a:extLst>
          </a:blip>
          <a:srcRect/>
          <a:stretch>
            <a:fillRect/>
          </a:stretch>
        </p:blipFill>
        <p:spPr bwMode="auto">
          <a:xfrm>
            <a:off x="340620" y="2149558"/>
            <a:ext cx="1711100" cy="1423458"/>
          </a:xfrm>
          <a:prstGeom prst="rect">
            <a:avLst/>
          </a:prstGeom>
          <a:noFill/>
          <a:ln>
            <a:noFill/>
          </a:ln>
        </p:spPr>
      </p:pic>
      <p:pic>
        <p:nvPicPr>
          <p:cNvPr id="7" name="Рисунок 6" descr="http://clients.mrsksevzap.ru/base/images/Elektrobezopasnost/portal/1_10.jpg"/>
          <p:cNvPicPr/>
          <p:nvPr/>
        </p:nvPicPr>
        <p:blipFill>
          <a:blip r:embed="rId4">
            <a:extLst>
              <a:ext uri="{28A0092B-C50C-407E-A947-70E740481C1C}">
                <a14:useLocalDpi xmlns:a14="http://schemas.microsoft.com/office/drawing/2010/main" val="0"/>
              </a:ext>
            </a:extLst>
          </a:blip>
          <a:srcRect/>
          <a:stretch>
            <a:fillRect/>
          </a:stretch>
        </p:blipFill>
        <p:spPr bwMode="auto">
          <a:xfrm>
            <a:off x="342999" y="3789040"/>
            <a:ext cx="1708721" cy="1466294"/>
          </a:xfrm>
          <a:prstGeom prst="rect">
            <a:avLst/>
          </a:prstGeom>
          <a:noFill/>
          <a:ln>
            <a:noFill/>
          </a:ln>
        </p:spPr>
      </p:pic>
    </p:spTree>
    <p:extLst>
      <p:ext uri="{BB962C8B-B14F-4D97-AF65-F5344CB8AC3E}">
        <p14:creationId xmlns:p14="http://schemas.microsoft.com/office/powerpoint/2010/main" val="33552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151"/>
            <a:ext cx="1095314" cy="68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75656" y="38706"/>
            <a:ext cx="7560840" cy="646331"/>
          </a:xfrm>
          <a:prstGeom prst="rect">
            <a:avLst/>
          </a:prstGeom>
        </p:spPr>
        <p:txBody>
          <a:bodyPr wrap="square">
            <a:spAutoFit/>
          </a:bodyPr>
          <a:lstStyle/>
          <a:p>
            <a:r>
              <a:rPr lang="ru-RU" dirty="0">
                <a:solidFill>
                  <a:srgbClr val="4D5B6B"/>
                </a:solidFill>
              </a:rPr>
              <a:t/>
            </a:r>
            <a:br>
              <a:rPr lang="ru-RU" dirty="0">
                <a:solidFill>
                  <a:srgbClr val="4D5B6B"/>
                </a:solidFill>
              </a:rPr>
            </a:br>
            <a:endParaRPr lang="ru-RU" dirty="0">
              <a:solidFill>
                <a:srgbClr val="4D5B6B"/>
              </a:solidFill>
            </a:endParaRPr>
          </a:p>
        </p:txBody>
      </p:sp>
      <p:sp>
        <p:nvSpPr>
          <p:cNvPr id="5" name="Прямоугольник 4"/>
          <p:cNvSpPr/>
          <p:nvPr/>
        </p:nvSpPr>
        <p:spPr>
          <a:xfrm>
            <a:off x="1346834" y="2564904"/>
            <a:ext cx="7416824" cy="369332"/>
          </a:xfrm>
          <a:prstGeom prst="rect">
            <a:avLst/>
          </a:prstGeom>
        </p:spPr>
        <p:txBody>
          <a:bodyPr wrap="square">
            <a:spAutoFit/>
          </a:bodyPr>
          <a:lstStyle/>
          <a:p>
            <a:r>
              <a:rPr lang="ru-RU" dirty="0" smtClean="0">
                <a:solidFill>
                  <a:srgbClr val="4D5B6B"/>
                </a:solidFill>
              </a:rPr>
              <a:t>                 </a:t>
            </a:r>
            <a:endParaRPr lang="ru-RU" dirty="0">
              <a:solidFill>
                <a:srgbClr val="4D5B6B"/>
              </a:solidFill>
            </a:endParaRPr>
          </a:p>
        </p:txBody>
      </p:sp>
      <p:sp>
        <p:nvSpPr>
          <p:cNvPr id="8" name="Прямоугольник 7"/>
          <p:cNvSpPr/>
          <p:nvPr/>
        </p:nvSpPr>
        <p:spPr>
          <a:xfrm>
            <a:off x="785401" y="39409"/>
            <a:ext cx="7797166" cy="369332"/>
          </a:xfrm>
          <a:prstGeom prst="rect">
            <a:avLst/>
          </a:prstGeom>
        </p:spPr>
        <p:txBody>
          <a:bodyPr wrap="square">
            <a:spAutoFit/>
          </a:bodyPr>
          <a:lstStyle/>
          <a:p>
            <a:r>
              <a:rPr lang="ru-RU" dirty="0" smtClean="0">
                <a:solidFill>
                  <a:srgbClr val="4D5B6B"/>
                </a:solidFill>
              </a:rPr>
              <a:t>	</a:t>
            </a:r>
            <a:endParaRPr lang="ru-RU" dirty="0">
              <a:solidFill>
                <a:srgbClr val="4D5B6B"/>
              </a:solidFill>
            </a:endParaRPr>
          </a:p>
        </p:txBody>
      </p:sp>
      <p:sp>
        <p:nvSpPr>
          <p:cNvPr id="9" name="Прямоугольник 8"/>
          <p:cNvSpPr/>
          <p:nvPr/>
        </p:nvSpPr>
        <p:spPr>
          <a:xfrm>
            <a:off x="1238170" y="6309320"/>
            <a:ext cx="7797166" cy="369332"/>
          </a:xfrm>
          <a:prstGeom prst="rect">
            <a:avLst/>
          </a:prstGeom>
        </p:spPr>
        <p:txBody>
          <a:bodyPr wrap="square">
            <a:spAutoFit/>
          </a:bodyPr>
          <a:lstStyle/>
          <a:p>
            <a:r>
              <a:rPr lang="ru-RU" dirty="0" smtClean="0">
                <a:solidFill>
                  <a:srgbClr val="4D5B6B"/>
                </a:solidFill>
              </a:rPr>
              <a:t>	</a:t>
            </a:r>
            <a:endParaRPr lang="ru-RU" dirty="0">
              <a:solidFill>
                <a:srgbClr val="4D5B6B"/>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026" y="62041"/>
            <a:ext cx="6134100"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650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2208" y="583520"/>
            <a:ext cx="7236296" cy="1477328"/>
          </a:xfrm>
          <a:prstGeom prst="rect">
            <a:avLst/>
          </a:prstGeom>
        </p:spPr>
        <p:txBody>
          <a:bodyPr wrap="square">
            <a:spAutoFit/>
          </a:bodyPr>
          <a:lstStyle/>
          <a:p>
            <a:r>
              <a:rPr lang="ru-RU" dirty="0"/>
              <a:t>Электроприборы стараются сделать максимально безопасными. Но при неправильном обращении они вызывают серьезную травму электрическим током. Пользуйся ими строго по инструкции, не шали с электричеством, не разбирай приборы (особенно включенные в сеть). Не пытайся ремонтировать приборы без присмотра взрослых.</a:t>
            </a:r>
          </a:p>
        </p:txBody>
      </p:sp>
      <p:sp>
        <p:nvSpPr>
          <p:cNvPr id="3" name="Прямоугольник 2"/>
          <p:cNvSpPr/>
          <p:nvPr/>
        </p:nvSpPr>
        <p:spPr>
          <a:xfrm>
            <a:off x="1835696" y="2132856"/>
            <a:ext cx="7038528" cy="1200329"/>
          </a:xfrm>
          <a:prstGeom prst="rect">
            <a:avLst/>
          </a:prstGeom>
        </p:spPr>
        <p:txBody>
          <a:bodyPr wrap="square">
            <a:spAutoFit/>
          </a:bodyPr>
          <a:lstStyle/>
          <a:p>
            <a:r>
              <a:rPr lang="ru-RU" dirty="0"/>
              <a:t>Ни в коем случае не трогайте провода с поврежденной обмоткой, развинченные, искрящие </a:t>
            </a:r>
            <a:r>
              <a:rPr lang="ru-RU" dirty="0" err="1"/>
              <a:t>электророзетки</a:t>
            </a:r>
            <a:r>
              <a:rPr lang="ru-RU" dirty="0"/>
              <a:t>. Не оставляйте в </a:t>
            </a:r>
            <a:r>
              <a:rPr lang="ru-RU" dirty="0" err="1"/>
              <a:t>электророзетке</a:t>
            </a:r>
            <a:r>
              <a:rPr lang="ru-RU" dirty="0"/>
              <a:t> вилку шнура питания, даже если электроприбор выключен.</a:t>
            </a:r>
          </a:p>
        </p:txBody>
      </p:sp>
      <p:sp>
        <p:nvSpPr>
          <p:cNvPr id="4" name="Прямоугольник 3"/>
          <p:cNvSpPr/>
          <p:nvPr/>
        </p:nvSpPr>
        <p:spPr>
          <a:xfrm>
            <a:off x="1872208" y="3645024"/>
            <a:ext cx="7092280" cy="923330"/>
          </a:xfrm>
          <a:prstGeom prst="rect">
            <a:avLst/>
          </a:prstGeom>
        </p:spPr>
        <p:txBody>
          <a:bodyPr wrap="square">
            <a:spAutoFit/>
          </a:bodyPr>
          <a:lstStyle/>
          <a:p>
            <a:r>
              <a:rPr lang="ru-RU" dirty="0"/>
              <a:t>Смертельно опасно засовывать в </a:t>
            </a:r>
            <a:r>
              <a:rPr lang="ru-RU" dirty="0" err="1"/>
              <a:t>электророзетку</a:t>
            </a:r>
            <a:r>
              <a:rPr lang="ru-RU" dirty="0"/>
              <a:t> какие-либо предметы, особенно металлические. Эта шалость чревата пожаром электропроводки, ожогами на руке и более серьезными травмами.</a:t>
            </a:r>
          </a:p>
        </p:txBody>
      </p:sp>
      <p:sp>
        <p:nvSpPr>
          <p:cNvPr id="6" name="Прямоугольник 5"/>
          <p:cNvSpPr/>
          <p:nvPr/>
        </p:nvSpPr>
        <p:spPr>
          <a:xfrm>
            <a:off x="1835696" y="5013176"/>
            <a:ext cx="7308304" cy="1754326"/>
          </a:xfrm>
          <a:prstGeom prst="rect">
            <a:avLst/>
          </a:prstGeom>
        </p:spPr>
        <p:txBody>
          <a:bodyPr wrap="square">
            <a:spAutoFit/>
          </a:bodyPr>
          <a:lstStyle/>
          <a:p>
            <a:r>
              <a:rPr lang="ru-RU" dirty="0"/>
              <a:t>Когда вытаскиваешь вилку из </a:t>
            </a:r>
            <a:r>
              <a:rPr lang="ru-RU" dirty="0" err="1"/>
              <a:t>электророзетки</a:t>
            </a:r>
            <a:r>
              <a:rPr lang="ru-RU" dirty="0"/>
              <a:t>, не тяни за провод. Вытаскивай </a:t>
            </a:r>
            <a:r>
              <a:rPr lang="ru-RU" dirty="0" err="1"/>
              <a:t>электровилку</a:t>
            </a:r>
            <a:r>
              <a:rPr lang="ru-RU" dirty="0"/>
              <a:t> аккуратно, держись за изолированную (резиновую или пластиковую) часть. Второй рукой придерживай розетку. Не касайся отверстий в </a:t>
            </a:r>
            <a:r>
              <a:rPr lang="ru-RU" dirty="0" err="1"/>
              <a:t>электророзетке</a:t>
            </a:r>
            <a:r>
              <a:rPr lang="ru-RU" dirty="0"/>
              <a:t> и металлических штырей вилки. Не пользуйся </a:t>
            </a:r>
            <a:r>
              <a:rPr lang="ru-RU" dirty="0" err="1"/>
              <a:t>электровилками</a:t>
            </a:r>
            <a:r>
              <a:rPr lang="ru-RU" dirty="0"/>
              <a:t>, которые не подходят к розеткам, и не пытайся их подогнать друг к другу.</a:t>
            </a:r>
          </a:p>
        </p:txBody>
      </p:sp>
      <p:pic>
        <p:nvPicPr>
          <p:cNvPr id="7" name="Рисунок 6" descr="http://clients.mrsksevzap.ru/base/images/Elektrobezopasnost/portal/2_1.jpg"/>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8546"/>
            <a:ext cx="1144270" cy="1144270"/>
          </a:xfrm>
          <a:prstGeom prst="rect">
            <a:avLst/>
          </a:prstGeom>
          <a:noFill/>
          <a:ln>
            <a:noFill/>
          </a:ln>
        </p:spPr>
      </p:pic>
      <p:pic>
        <p:nvPicPr>
          <p:cNvPr id="8" name="Рисунок 7" descr="http://clients.mrsksevzap.ru/base/images/Elektrobezopasnost/portal/2_2.jpg"/>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32856"/>
            <a:ext cx="1144270" cy="1144270"/>
          </a:xfrm>
          <a:prstGeom prst="rect">
            <a:avLst/>
          </a:prstGeom>
          <a:noFill/>
          <a:ln>
            <a:noFill/>
          </a:ln>
        </p:spPr>
      </p:pic>
      <p:pic>
        <p:nvPicPr>
          <p:cNvPr id="9" name="Рисунок 8" descr="http://clients.mrsksevzap.ru/base/images/Elektrobezopasnost/portal/2_3.jpg"/>
          <p:cNvPicPr/>
          <p:nvPr/>
        </p:nvPicPr>
        <p:blipFill>
          <a:blip r:embed="rId4">
            <a:extLst>
              <a:ext uri="{28A0092B-C50C-407E-A947-70E740481C1C}">
                <a14:useLocalDpi xmlns:a14="http://schemas.microsoft.com/office/drawing/2010/main" val="0"/>
              </a:ext>
            </a:extLst>
          </a:blip>
          <a:srcRect/>
          <a:stretch>
            <a:fillRect/>
          </a:stretch>
        </p:blipFill>
        <p:spPr bwMode="auto">
          <a:xfrm>
            <a:off x="539552" y="3645024"/>
            <a:ext cx="1144270" cy="1144270"/>
          </a:xfrm>
          <a:prstGeom prst="rect">
            <a:avLst/>
          </a:prstGeom>
          <a:noFill/>
          <a:ln>
            <a:noFill/>
          </a:ln>
        </p:spPr>
      </p:pic>
      <p:pic>
        <p:nvPicPr>
          <p:cNvPr id="11" name="Рисунок 10" descr="http://clients.mrsksevzap.ru/base/images/Elektrobezopasnost/portal/2_5.jpg"/>
          <p:cNvPicPr/>
          <p:nvPr/>
        </p:nvPicPr>
        <p:blipFill>
          <a:blip r:embed="rId5">
            <a:extLst>
              <a:ext uri="{28A0092B-C50C-407E-A947-70E740481C1C}">
                <a14:useLocalDpi xmlns:a14="http://schemas.microsoft.com/office/drawing/2010/main" val="0"/>
              </a:ext>
            </a:extLst>
          </a:blip>
          <a:srcRect/>
          <a:stretch>
            <a:fillRect/>
          </a:stretch>
        </p:blipFill>
        <p:spPr bwMode="auto">
          <a:xfrm>
            <a:off x="539552" y="5381074"/>
            <a:ext cx="1144270" cy="1144270"/>
          </a:xfrm>
          <a:prstGeom prst="rect">
            <a:avLst/>
          </a:prstGeom>
          <a:noFill/>
          <a:ln>
            <a:noFill/>
          </a:ln>
        </p:spPr>
      </p:pic>
      <p:sp>
        <p:nvSpPr>
          <p:cNvPr id="12" name="Прямоугольник 11"/>
          <p:cNvSpPr/>
          <p:nvPr/>
        </p:nvSpPr>
        <p:spPr>
          <a:xfrm>
            <a:off x="2123728" y="130761"/>
            <a:ext cx="6714467" cy="461665"/>
          </a:xfrm>
          <a:prstGeom prst="rect">
            <a:avLst/>
          </a:prstGeom>
        </p:spPr>
        <p:txBody>
          <a:bodyPr wrap="none">
            <a:spAutoFit/>
          </a:bodyPr>
          <a:lstStyle/>
          <a:p>
            <a:r>
              <a:rPr lang="ru-RU" sz="2400" b="1" dirty="0">
                <a:solidFill>
                  <a:srgbClr val="FF0000"/>
                </a:solidFill>
              </a:rPr>
              <a:t>Как вести себя рядом с </a:t>
            </a:r>
            <a:r>
              <a:rPr lang="ru-RU" sz="2400" b="1" dirty="0" smtClean="0">
                <a:solidFill>
                  <a:srgbClr val="FF0000"/>
                </a:solidFill>
              </a:rPr>
              <a:t>электроприборами дома</a:t>
            </a:r>
            <a:endParaRPr lang="ru-RU" sz="2400" b="1" dirty="0">
              <a:solidFill>
                <a:srgbClr val="FF0000"/>
              </a:solidFill>
            </a:endParaRPr>
          </a:p>
        </p:txBody>
      </p:sp>
    </p:spTree>
    <p:extLst>
      <p:ext uri="{BB962C8B-B14F-4D97-AF65-F5344CB8AC3E}">
        <p14:creationId xmlns:p14="http://schemas.microsoft.com/office/powerpoint/2010/main" val="21654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88640"/>
            <a:ext cx="7344816" cy="2585323"/>
          </a:xfrm>
          <a:prstGeom prst="rect">
            <a:avLst/>
          </a:prstGeom>
        </p:spPr>
        <p:txBody>
          <a:bodyPr wrap="square">
            <a:spAutoFit/>
          </a:bodyPr>
          <a:lstStyle/>
          <a:p>
            <a:r>
              <a:rPr lang="ru-RU" dirty="0"/>
              <a:t>Не пользуйся сломанными электроприборами и поврежденными электропроводами. Когда прибор ломается, часто внутри перегорает или рвется электрический провод. Через оборванный провод электричество начинает «утекать» на корпус прибора. Если дотронуться до такого прибора, он может сильно ударить током или стать причиной пожара. Как узнать, что прибор сломан? Если прибор дымиться, перегревается, пахнет паленым, искрит или не работает при включении, таким электроприбором пользоваться опасно. Нужно немедленно отключить его от сети питания и рассказать взрослым</a:t>
            </a:r>
          </a:p>
        </p:txBody>
      </p:sp>
      <p:sp>
        <p:nvSpPr>
          <p:cNvPr id="3" name="Прямоугольник 2"/>
          <p:cNvSpPr/>
          <p:nvPr/>
        </p:nvSpPr>
        <p:spPr>
          <a:xfrm>
            <a:off x="1799692" y="3429000"/>
            <a:ext cx="7272808" cy="1477328"/>
          </a:xfrm>
          <a:prstGeom prst="rect">
            <a:avLst/>
          </a:prstGeom>
        </p:spPr>
        <p:txBody>
          <a:bodyPr wrap="square">
            <a:spAutoFit/>
          </a:bodyPr>
          <a:lstStyle/>
          <a:p>
            <a:r>
              <a:rPr lang="ru-RU" dirty="0"/>
              <a:t>Не работай с электроприборами рядом с батареями и водопроводными трубами. Металл – хороший проводник электроэнергии, он увеличивает силу электрического тока. Если одновременно коснуться сломанного и батареи, электрический ток пойдет прямо по телу человека и поразит жизненно-важные органы.</a:t>
            </a:r>
          </a:p>
        </p:txBody>
      </p:sp>
      <p:sp>
        <p:nvSpPr>
          <p:cNvPr id="4" name="Прямоугольник 3"/>
          <p:cNvSpPr/>
          <p:nvPr/>
        </p:nvSpPr>
        <p:spPr>
          <a:xfrm>
            <a:off x="1835696" y="5328966"/>
            <a:ext cx="7200800" cy="1200329"/>
          </a:xfrm>
          <a:prstGeom prst="rect">
            <a:avLst/>
          </a:prstGeom>
        </p:spPr>
        <p:txBody>
          <a:bodyPr wrap="square">
            <a:spAutoFit/>
          </a:bodyPr>
          <a:lstStyle/>
          <a:p>
            <a:r>
              <a:rPr lang="ru-RU" dirty="0"/>
              <a:t>Вода тоже делает электрический ток сильнее и опаснее. Поэтому запрещается пользоваться электроприборами в ванной, трогать провода и приборы мокрыми руками, заполнять водой из водопроводного крана включенный в электрическую сеть чайник.</a:t>
            </a:r>
          </a:p>
        </p:txBody>
      </p:sp>
      <p:pic>
        <p:nvPicPr>
          <p:cNvPr id="6" name="Рисунок 5" descr="http://clients.mrsksevzap.ru/base/images/Elektrobezopasnost/portal/2_6.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1296144" cy="1514202"/>
          </a:xfrm>
          <a:prstGeom prst="rect">
            <a:avLst/>
          </a:prstGeom>
          <a:noFill/>
          <a:ln>
            <a:noFill/>
          </a:ln>
        </p:spPr>
      </p:pic>
      <p:pic>
        <p:nvPicPr>
          <p:cNvPr id="7" name="Рисунок 6" descr="http://clients.mrsksevzap.ru/base/images/Elektrobezopasnost/portal/2_7.jpg"/>
          <p:cNvPicPr/>
          <p:nvPr/>
        </p:nvPicPr>
        <p:blipFill>
          <a:blip r:embed="rId3">
            <a:extLst>
              <a:ext uri="{28A0092B-C50C-407E-A947-70E740481C1C}">
                <a14:useLocalDpi xmlns:a14="http://schemas.microsoft.com/office/drawing/2010/main" val="0"/>
              </a:ext>
            </a:extLst>
          </a:blip>
          <a:srcRect/>
          <a:stretch>
            <a:fillRect/>
          </a:stretch>
        </p:blipFill>
        <p:spPr bwMode="auto">
          <a:xfrm>
            <a:off x="414573" y="3446674"/>
            <a:ext cx="1343631" cy="1344964"/>
          </a:xfrm>
          <a:prstGeom prst="rect">
            <a:avLst/>
          </a:prstGeom>
          <a:noFill/>
          <a:ln>
            <a:noFill/>
          </a:ln>
        </p:spPr>
      </p:pic>
      <p:pic>
        <p:nvPicPr>
          <p:cNvPr id="8" name="Рисунок 7" descr="http://clients.mrsksevzap.ru/base/images/Elektrobezopasnost/portal/2_8.jpg"/>
          <p:cNvPicPr/>
          <p:nvPr/>
        </p:nvPicPr>
        <p:blipFill>
          <a:blip r:embed="rId4">
            <a:extLst>
              <a:ext uri="{28A0092B-C50C-407E-A947-70E740481C1C}">
                <a14:useLocalDpi xmlns:a14="http://schemas.microsoft.com/office/drawing/2010/main" val="0"/>
              </a:ext>
            </a:extLst>
          </a:blip>
          <a:srcRect/>
          <a:stretch>
            <a:fillRect/>
          </a:stretch>
        </p:blipFill>
        <p:spPr bwMode="auto">
          <a:xfrm>
            <a:off x="374319" y="5301208"/>
            <a:ext cx="1368151" cy="1308694"/>
          </a:xfrm>
          <a:prstGeom prst="rect">
            <a:avLst/>
          </a:prstGeom>
          <a:noFill/>
          <a:ln>
            <a:noFill/>
          </a:ln>
        </p:spPr>
      </p:pic>
    </p:spTree>
    <p:extLst>
      <p:ext uri="{BB962C8B-B14F-4D97-AF65-F5344CB8AC3E}">
        <p14:creationId xmlns:p14="http://schemas.microsoft.com/office/powerpoint/2010/main" val="144993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726670"/>
            <a:ext cx="6462464" cy="1477328"/>
          </a:xfrm>
          <a:prstGeom prst="rect">
            <a:avLst/>
          </a:prstGeom>
        </p:spPr>
        <p:txBody>
          <a:bodyPr wrap="square">
            <a:spAutoFit/>
          </a:bodyPr>
          <a:lstStyle/>
          <a:p>
            <a:r>
              <a:rPr lang="ru-RU" dirty="0"/>
              <a:t>Когда пойдешь купаться в пруду или речке, обязательно проверь, не опущен ли в воду электронасос. В воду с опущенным </a:t>
            </a:r>
            <a:r>
              <a:rPr lang="ru-RU" dirty="0" err="1"/>
              <a:t>элекронасосом</a:t>
            </a:r>
            <a:r>
              <a:rPr lang="ru-RU" dirty="0"/>
              <a:t> входить опасно. Если он неисправен, электричество «растекается» по воде поражает всех, кто ступит в воду.</a:t>
            </a:r>
          </a:p>
        </p:txBody>
      </p:sp>
      <p:pic>
        <p:nvPicPr>
          <p:cNvPr id="3" name="Рисунок 2" descr="http://clients.mrsksevzap.ru/base/images/Elektrobezopasnost/portal/2_10_new.jpg"/>
          <p:cNvPicPr/>
          <p:nvPr/>
        </p:nvPicPr>
        <p:blipFill>
          <a:blip r:embed="rId2">
            <a:extLst>
              <a:ext uri="{28A0092B-C50C-407E-A947-70E740481C1C}">
                <a14:useLocalDpi xmlns:a14="http://schemas.microsoft.com/office/drawing/2010/main" val="0"/>
              </a:ext>
            </a:extLst>
          </a:blip>
          <a:srcRect/>
          <a:stretch>
            <a:fillRect/>
          </a:stretch>
        </p:blipFill>
        <p:spPr bwMode="auto">
          <a:xfrm>
            <a:off x="568628" y="3792366"/>
            <a:ext cx="1467701" cy="1345936"/>
          </a:xfrm>
          <a:prstGeom prst="rect">
            <a:avLst/>
          </a:prstGeom>
          <a:noFill/>
          <a:ln>
            <a:noFill/>
          </a:ln>
        </p:spPr>
      </p:pic>
      <p:sp>
        <p:nvSpPr>
          <p:cNvPr id="4" name="Прямоугольник 3"/>
          <p:cNvSpPr/>
          <p:nvPr/>
        </p:nvSpPr>
        <p:spPr>
          <a:xfrm>
            <a:off x="2330492" y="2276872"/>
            <a:ext cx="6503953" cy="923330"/>
          </a:xfrm>
          <a:prstGeom prst="rect">
            <a:avLst/>
          </a:prstGeom>
        </p:spPr>
        <p:txBody>
          <a:bodyPr wrap="square">
            <a:spAutoFit/>
          </a:bodyPr>
          <a:lstStyle/>
          <a:p>
            <a:r>
              <a:rPr lang="ru-RU" dirty="0"/>
              <a:t>Опасно ходить по земле, держа в руках включенные в сеть электроприборы. Особенно опасно ходить босиком по влажной почве.</a:t>
            </a:r>
          </a:p>
        </p:txBody>
      </p:sp>
      <p:pic>
        <p:nvPicPr>
          <p:cNvPr id="5" name="Рисунок 4" descr="http://clients.mrsksevzap.ru/base/images/Elektrobezopasnost/portal/2_9.jpg"/>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1351227" cy="1296144"/>
          </a:xfrm>
          <a:prstGeom prst="rect">
            <a:avLst/>
          </a:prstGeom>
          <a:noFill/>
          <a:ln>
            <a:noFill/>
          </a:ln>
        </p:spPr>
      </p:pic>
      <p:sp>
        <p:nvSpPr>
          <p:cNvPr id="6" name="Прямоугольник 5"/>
          <p:cNvSpPr/>
          <p:nvPr/>
        </p:nvSpPr>
        <p:spPr>
          <a:xfrm>
            <a:off x="2036329" y="329302"/>
            <a:ext cx="7092280" cy="923330"/>
          </a:xfrm>
          <a:prstGeom prst="rect">
            <a:avLst/>
          </a:prstGeom>
        </p:spPr>
        <p:txBody>
          <a:bodyPr wrap="square">
            <a:spAutoFit/>
          </a:bodyPr>
          <a:lstStyle/>
          <a:p>
            <a:r>
              <a:rPr lang="ru-RU" dirty="0"/>
              <a:t>Не вбивай гвозди, не сверли стены без разрешения взрослых. В стене может идти скрытая электропроводка. Если пробить ее гвоздем или сверлом, можно получить смертельный удар электрическим током.</a:t>
            </a:r>
          </a:p>
        </p:txBody>
      </p:sp>
      <p:pic>
        <p:nvPicPr>
          <p:cNvPr id="7" name="Рисунок 6" descr="http://clients.mrsksevzap.ru/base/images/Elektrobezopasnost/portal/2_4.jpg"/>
          <p:cNvPicPr/>
          <p:nvPr/>
        </p:nvPicPr>
        <p:blipFill>
          <a:blip r:embed="rId4">
            <a:extLst>
              <a:ext uri="{28A0092B-C50C-407E-A947-70E740481C1C}">
                <a14:useLocalDpi xmlns:a14="http://schemas.microsoft.com/office/drawing/2010/main" val="0"/>
              </a:ext>
            </a:extLst>
          </a:blip>
          <a:srcRect/>
          <a:stretch>
            <a:fillRect/>
          </a:stretch>
        </p:blipFill>
        <p:spPr bwMode="auto">
          <a:xfrm>
            <a:off x="512010" y="332656"/>
            <a:ext cx="1351227" cy="1219718"/>
          </a:xfrm>
          <a:prstGeom prst="rect">
            <a:avLst/>
          </a:prstGeom>
          <a:noFill/>
          <a:ln>
            <a:noFill/>
          </a:ln>
        </p:spPr>
      </p:pic>
    </p:spTree>
    <p:extLst>
      <p:ext uri="{BB962C8B-B14F-4D97-AF65-F5344CB8AC3E}">
        <p14:creationId xmlns:p14="http://schemas.microsoft.com/office/powerpoint/2010/main" val="153071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840506"/>
            <a:ext cx="57150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3505"/>
            <a:ext cx="25241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81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151"/>
            <a:ext cx="1095314" cy="680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75656" y="38706"/>
            <a:ext cx="7560840" cy="646331"/>
          </a:xfrm>
          <a:prstGeom prst="rect">
            <a:avLst/>
          </a:prstGeom>
        </p:spPr>
        <p:txBody>
          <a:bodyPr wrap="square">
            <a:spAutoFit/>
          </a:bodyPr>
          <a:lstStyle/>
          <a:p>
            <a:r>
              <a:rPr lang="ru-RU" dirty="0"/>
              <a:t/>
            </a:r>
            <a:br>
              <a:rPr lang="ru-RU" dirty="0"/>
            </a:br>
            <a:endParaRPr lang="ru-RU" dirty="0"/>
          </a:p>
        </p:txBody>
      </p:sp>
      <p:sp>
        <p:nvSpPr>
          <p:cNvPr id="5" name="Прямоугольник 4"/>
          <p:cNvSpPr/>
          <p:nvPr/>
        </p:nvSpPr>
        <p:spPr>
          <a:xfrm>
            <a:off x="1346834" y="2564904"/>
            <a:ext cx="7416824" cy="369332"/>
          </a:xfrm>
          <a:prstGeom prst="rect">
            <a:avLst/>
          </a:prstGeom>
        </p:spPr>
        <p:txBody>
          <a:bodyPr wrap="square">
            <a:spAutoFit/>
          </a:bodyPr>
          <a:lstStyle/>
          <a:p>
            <a:r>
              <a:rPr lang="ru-RU" dirty="0" smtClean="0"/>
              <a:t>                 </a:t>
            </a:r>
            <a:endParaRPr lang="ru-RU" dirty="0"/>
          </a:p>
        </p:txBody>
      </p:sp>
      <p:sp>
        <p:nvSpPr>
          <p:cNvPr id="8" name="Прямоугольник 7"/>
          <p:cNvSpPr/>
          <p:nvPr/>
        </p:nvSpPr>
        <p:spPr>
          <a:xfrm>
            <a:off x="785401" y="39409"/>
            <a:ext cx="7797166" cy="369332"/>
          </a:xfrm>
          <a:prstGeom prst="rect">
            <a:avLst/>
          </a:prstGeom>
        </p:spPr>
        <p:txBody>
          <a:bodyPr wrap="square">
            <a:spAutoFit/>
          </a:bodyPr>
          <a:lstStyle/>
          <a:p>
            <a:r>
              <a:rPr lang="ru-RU" dirty="0" smtClean="0"/>
              <a:t>	</a:t>
            </a:r>
            <a:endParaRPr lang="ru-RU" dirty="0"/>
          </a:p>
        </p:txBody>
      </p:sp>
      <p:sp>
        <p:nvSpPr>
          <p:cNvPr id="9" name="Прямоугольник 8"/>
          <p:cNvSpPr/>
          <p:nvPr/>
        </p:nvSpPr>
        <p:spPr>
          <a:xfrm>
            <a:off x="1238170" y="6309320"/>
            <a:ext cx="7797166" cy="369332"/>
          </a:xfrm>
          <a:prstGeom prst="rect">
            <a:avLst/>
          </a:prstGeom>
        </p:spPr>
        <p:txBody>
          <a:bodyPr wrap="square">
            <a:spAutoFit/>
          </a:bodyPr>
          <a:lstStyle/>
          <a:p>
            <a:r>
              <a:rPr lang="ru-RU" dirty="0" smtClean="0"/>
              <a:t>	</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746269"/>
            <a:ext cx="7560840" cy="160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5262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A947325216EC2A45BD9F0CEA1A95338B" ma:contentTypeVersion="" ma:contentTypeDescription="Создание документа." ma:contentTypeScope="" ma:versionID="f89e35f70479a21169a3cbc0cd67486f">
  <xsd:schema xmlns:xsd="http://www.w3.org/2001/XMLSchema" xmlns:xs="http://www.w3.org/2001/XMLSchema" xmlns:p="http://schemas.microsoft.com/office/2006/metadata/properties" xmlns:ns2="4794af9d-2b36-47b5-86d2-6877d51c7c1b" targetNamespace="http://schemas.microsoft.com/office/2006/metadata/properties" ma:root="true" ma:fieldsID="f77bda87d58e69204fa0b28418ec1c07" ns2:_="">
    <xsd:import namespace="4794af9d-2b36-47b5-86d2-6877d51c7c1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4af9d-2b36-47b5-86d2-6877d51c7c1b"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9477C2-05C0-4286-9936-2629374D6149}"/>
</file>

<file path=customXml/itemProps2.xml><?xml version="1.0" encoding="utf-8"?>
<ds:datastoreItem xmlns:ds="http://schemas.openxmlformats.org/officeDocument/2006/customXml" ds:itemID="{2D8E45C6-5660-40EC-87EA-83F4AA63597F}"/>
</file>

<file path=customXml/itemProps3.xml><?xml version="1.0" encoding="utf-8"?>
<ds:datastoreItem xmlns:ds="http://schemas.openxmlformats.org/officeDocument/2006/customXml" ds:itemID="{48C1D37F-6918-40E1-B48E-05DFDE0CD2D6}"/>
</file>

<file path=docProps/app.xml><?xml version="1.0" encoding="utf-8"?>
<Properties xmlns="http://schemas.openxmlformats.org/officeDocument/2006/extended-properties" xmlns:vt="http://schemas.openxmlformats.org/officeDocument/2006/docPropsVTypes">
  <Template/>
  <TotalTime>4628</TotalTime>
  <Words>742</Words>
  <Application>Microsoft Office PowerPoint</Application>
  <PresentationFormat>Экран (4:3)</PresentationFormat>
  <Paragraphs>26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Thermal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EES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pyanovaiu</dc:creator>
  <cp:lastModifiedBy>Бикбаев Марат Марсович</cp:lastModifiedBy>
  <cp:revision>481</cp:revision>
  <cp:lastPrinted>2013-02-28T10:40:05Z</cp:lastPrinted>
  <dcterms:created xsi:type="dcterms:W3CDTF">2011-11-22T05:26:17Z</dcterms:created>
  <dcterms:modified xsi:type="dcterms:W3CDTF">2014-11-24T08:13:30Z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0x010100A947325216EC2A45BD9F0CEA1A95338B</vt:lpwstr>
  </property>
</Properties>
</file>