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B27A5CA-6A57-46CE-83C8-768A47299340}" type="datetimeFigureOut">
              <a:rPr lang="ru-RU" smtClean="0"/>
              <a:t>19.11.2024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0186CF6-3BDD-49B6-BC32-781D31BC9F6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5976664" cy="1600327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C000"/>
                </a:solidFill>
              </a:rPr>
              <a:t>Буллинг в школе</a:t>
            </a:r>
            <a:endParaRPr lang="ru-RU" sz="4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71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дать возможность наиболее активным детям проявить себя в мирных делах и самоутвердиться за счет своих способностей.</a:t>
            </a:r>
            <a:endParaRPr lang="en-US" alt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смысл поговорить с преследователями о том, почему они пристают к жертве. Обратить их внимание на чувства жертвы.</a:t>
            </a: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Следует избегать высмеивания и сравнивания ребят на уроках. Некоторые учителя даже оценки за контрольные работы не объявляют публично, а выставляют в дневники. А уж разбор ошибок необходимо делать или не называя тех, кто их допустил, или только индивидуально.</a:t>
            </a:r>
            <a:endParaRPr lang="en-US" alt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травля в классе уже началась, прямо объявите детям как Вы к этому относитесь. Говорите не о жертве, а об обидчиках, фокусируйтесь на их качествах. Скажите, что Вы будете очень огорчены, если узнаете, что в вашем классе есть дети, которым приятно кого-то обижать и мучить.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306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1 этап (шаг),</a:t>
            </a:r>
            <a:r>
              <a:rPr lang="ru-RU" dirty="0"/>
              <a:t> самый ответственный, заключается в том, </a:t>
            </a:r>
            <a:r>
              <a:rPr lang="ru-RU" dirty="0" smtClean="0"/>
              <a:t>чтобы </a:t>
            </a:r>
            <a:r>
              <a:rPr lang="ru-RU" dirty="0"/>
              <a:t>признать, что такая проблема существует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45720" indent="0">
              <a:buNone/>
            </a:pPr>
            <a:r>
              <a:rPr lang="ru-RU" dirty="0"/>
              <a:t>Хорошим способом, по мнению А.М.Хорна, Б.Глейзера, Т.В. Сейджера (1996), может быть опрос учеников о том:</a:t>
            </a:r>
          </a:p>
          <a:p>
            <a:pPr lvl="0"/>
            <a:r>
              <a:rPr lang="ru-RU" dirty="0"/>
              <a:t>были ли у них до сих пор проблемы в школе;</a:t>
            </a:r>
          </a:p>
          <a:p>
            <a:pPr lvl="0"/>
            <a:r>
              <a:rPr lang="ru-RU" dirty="0"/>
              <a:t>есть ли у них неприятности в настоящее время;</a:t>
            </a:r>
          </a:p>
          <a:p>
            <a:pPr lvl="0"/>
            <a:r>
              <a:rPr lang="ru-RU" dirty="0"/>
              <a:t>знают ли они кого-нибудь, у кого есть неприятности;</a:t>
            </a:r>
          </a:p>
          <a:p>
            <a:pPr lvl="0"/>
            <a:r>
              <a:rPr lang="ru-RU" dirty="0"/>
              <a:t>если они в настоящее время не имеют лично каких-либо проблем, то испытывают ли страх за свою безопасность вообще</a:t>
            </a:r>
            <a:r>
              <a:rPr lang="ru-RU" dirty="0" smtClean="0"/>
              <a:t>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комплексная работа </a:t>
            </a:r>
            <a:r>
              <a:rPr lang="ru-RU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профилактике буллинга в </a:t>
            </a:r>
            <a:r>
              <a:rPr lang="ru-RU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школе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819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 этап (шаг)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определение проблемы: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суть проблемы (проблем);</a:t>
            </a: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серьезность проблемы;</a:t>
            </a: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частоту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проблемы;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привести соответствующие примеры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После этого необходимо разработать совместный план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действий: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создание атмосферы нетерпимости к любому акту насилия в школе;</a:t>
            </a: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лучшее наблюдение за холлами, комнатами отдыха, столовыми;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соответствующая воспитательная работа по классам</a:t>
            </a:r>
          </a:p>
          <a:p>
            <a:pPr lvl="0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3 этап (шаг) 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выполнение программы.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764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оставаться спокойным и руководить;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воспринять случай или рассказ о нем серьезно;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принять меры как можно скорее;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подбодрить потерпевшего, не дать ему почувствовать себя неадекватным или глупым;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предложить пострадавшему конкретную помощь, совет и поддержку – сделать так, чтобы обидчик понял, что вы не одобряете его поведение;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постараться сделать так, чтобы обидчик увидел точку зрения жертвы;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наказать обидчика, если нужно, но очень взвешенно подойти к тому, как это сделать;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ясно объяснить наказание и почему оно назначается.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8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учителей к тому, что им делать в ситуации </a:t>
            </a:r>
            <a:r>
              <a:rPr lang="ru-RU" sz="2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травли: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601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А</a:t>
            </a:r>
            <a:r>
              <a:rPr lang="ru-RU" dirty="0" smtClean="0"/>
              <a:t>нонимные </a:t>
            </a:r>
            <a:r>
              <a:rPr lang="ru-RU" dirty="0"/>
              <a:t>опросы школьников о существовании травли;</a:t>
            </a:r>
          </a:p>
          <a:p>
            <a:pPr lvl="0"/>
            <a:r>
              <a:rPr lang="ru-RU" dirty="0"/>
              <a:t>О</a:t>
            </a:r>
            <a:r>
              <a:rPr lang="ru-RU" dirty="0" smtClean="0"/>
              <a:t>бсуждение </a:t>
            </a:r>
            <a:r>
              <a:rPr lang="ru-RU" dirty="0"/>
              <a:t>данной проблемы на классных, школьных и родительских собраниях;</a:t>
            </a:r>
          </a:p>
          <a:p>
            <a:pPr lvl="0"/>
            <a:r>
              <a:rPr lang="ru-RU" dirty="0"/>
              <a:t>Р</a:t>
            </a:r>
            <a:r>
              <a:rPr lang="ru-RU" dirty="0" smtClean="0"/>
              <a:t>азработка </a:t>
            </a:r>
            <a:r>
              <a:rPr lang="ru-RU" dirty="0"/>
              <a:t>самими учениками кодекса поведения;</a:t>
            </a:r>
          </a:p>
          <a:p>
            <a:pPr lvl="0"/>
            <a:r>
              <a:rPr lang="ru-RU" dirty="0"/>
              <a:t>У</a:t>
            </a:r>
            <a:r>
              <a:rPr lang="ru-RU" dirty="0" smtClean="0"/>
              <a:t>силение </a:t>
            </a:r>
            <a:r>
              <a:rPr lang="ru-RU" dirty="0"/>
              <a:t>внимания учителей к поведению детей на переменах и во дворе школы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Вовлечение детей во внеурочную деятельность, коллективные работы, игры на командообразования;</a:t>
            </a:r>
            <a:endParaRPr lang="ru-RU" dirty="0"/>
          </a:p>
          <a:p>
            <a:r>
              <a:rPr lang="ru-RU" dirty="0" smtClean="0"/>
              <a:t>Учителя </a:t>
            </a:r>
            <a:r>
              <a:rPr lang="ru-RU" dirty="0"/>
              <a:t>младших классов могут использовать для профилактической работы пособия Е.И. Лернера «Я не дам себя обижать», «Учимся владеть собой» по развитию у детей навыков уверенного </a:t>
            </a:r>
            <a:r>
              <a:rPr lang="ru-RU" dirty="0" smtClean="0"/>
              <a:t>поведения;</a:t>
            </a:r>
            <a:endParaRPr lang="ru-RU" dirty="0"/>
          </a:p>
          <a:p>
            <a:r>
              <a:rPr lang="ru-RU" dirty="0"/>
              <a:t>Для профилактики школьной травли, а также для развития у детей сочувствия к другим людям можно использовать средства искусства: чтение литературных произведений, просмотр </a:t>
            </a:r>
            <a:r>
              <a:rPr lang="ru-RU" dirty="0" smtClean="0"/>
              <a:t>фильмов, роликов </a:t>
            </a:r>
            <a:r>
              <a:rPr lang="ru-RU" dirty="0"/>
              <a:t>с их последующим обсуждением.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Программы по профилактике буллинга содержат общие пункты, такие, как:</a:t>
            </a:r>
            <a:endParaRPr lang="ru-RU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07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Буллинг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 algn="just"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(bullying, от анг. bully – хулиган, драчун, задира, грубиян, насильник) травля, преследование, длительный процесс сознательного жестокого отношения, физического и психического, со стороны одного или группы детей к другому ребенку, другим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детям (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Д. Лейн, Э. Миллер, Е. Роланд).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C00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Определение буллинга</a:t>
            </a:r>
            <a:r>
              <a:rPr lang="ru-RU" b="1" i="1" dirty="0">
                <a:solidFill>
                  <a:srgbClr val="CC6600"/>
                </a:solidFill>
                <a:latin typeface="Arial" charset="0"/>
                <a:cs typeface="Arial" charset="0"/>
              </a:rPr>
              <a:t/>
            </a:r>
            <a:br>
              <a:rPr lang="ru-RU" b="1" i="1" dirty="0">
                <a:solidFill>
                  <a:srgbClr val="CC6600"/>
                </a:solidFill>
                <a:latin typeface="Arial" charset="0"/>
                <a:cs typeface="Arial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002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это агрессивное и негативное поведение;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оно осуществляется регулярно;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оно происходит в отношениях, участники которых обладают неодинаковой властью;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это поведение является умышленным.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i="1" dirty="0" smtClean="0">
                <a:solidFill>
                  <a:srgbClr val="FFC000"/>
                </a:solidFill>
              </a:rPr>
              <a:t>Буллинг включает четыре главных компонента</a:t>
            </a:r>
            <a:r>
              <a:rPr lang="ru-RU" i="1" dirty="0" smtClean="0"/>
              <a:t>: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0329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1628800"/>
            <a:ext cx="8609380" cy="5400599"/>
          </a:xfrm>
        </p:spPr>
        <p:txBody>
          <a:bodyPr>
            <a:normAutofit fontScale="70000" lnSpcReduction="20000"/>
          </a:bodyPr>
          <a:lstStyle/>
          <a:p>
            <a:pPr marL="45720" indent="0" algn="just">
              <a:buClr>
                <a:srgbClr val="CC6600"/>
              </a:buClr>
              <a:buNone/>
            </a:pPr>
            <a:r>
              <a:rPr lang="ru-RU" altLang="ru-RU" sz="3000" b="1" dirty="0" smtClean="0">
                <a:latin typeface="Times New Roman" pitchFamily="18" charset="0"/>
                <a:cs typeface="Times New Roman" pitchFamily="18" charset="0"/>
              </a:rPr>
              <a:t>Физический </a:t>
            </a:r>
            <a:r>
              <a:rPr lang="ru-RU" altLang="ru-RU" sz="3000" b="1" dirty="0">
                <a:latin typeface="Times New Roman" pitchFamily="18" charset="0"/>
                <a:cs typeface="Times New Roman" pitchFamily="18" charset="0"/>
              </a:rPr>
              <a:t>школьный буллинг </a:t>
            </a:r>
          </a:p>
          <a:p>
            <a:pPr>
              <a:buClr>
                <a:srgbClr val="CC6600"/>
              </a:buClr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умышленное нанесение телесных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повреждений, толчки, удары, пинки.; </a:t>
            </a: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C6600"/>
              </a:buClr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сексуальный буллинг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является подвидом физического (действия сексуального характера). </a:t>
            </a:r>
          </a:p>
          <a:p>
            <a:pPr marL="45720" indent="0">
              <a:buClr>
                <a:srgbClr val="CC6600"/>
              </a:buClr>
              <a:buNone/>
            </a:pPr>
            <a:r>
              <a:rPr lang="ru-RU" altLang="ru-RU" sz="3000" b="1" dirty="0" smtClean="0">
                <a:latin typeface="Times New Roman" pitchFamily="18" charset="0"/>
                <a:cs typeface="Times New Roman" pitchFamily="18" charset="0"/>
              </a:rPr>
              <a:t>Психологический </a:t>
            </a:r>
            <a:r>
              <a:rPr lang="ru-RU" altLang="ru-RU" sz="3000" b="1" dirty="0">
                <a:latin typeface="Times New Roman" pitchFamily="18" charset="0"/>
                <a:cs typeface="Times New Roman" pitchFamily="18" charset="0"/>
              </a:rPr>
              <a:t>школьный буллинг </a:t>
            </a:r>
          </a:p>
          <a:p>
            <a:pPr>
              <a:buClr>
                <a:srgbClr val="CC6600"/>
              </a:buClr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вербальный буллинг</a:t>
            </a:r>
          </a:p>
          <a:p>
            <a:pPr>
              <a:buClr>
                <a:srgbClr val="CC6600"/>
              </a:buClr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обидные жесты или действия </a:t>
            </a:r>
          </a:p>
          <a:p>
            <a:pPr>
              <a:buClr>
                <a:srgbClr val="CC6600"/>
              </a:buClr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запугивание</a:t>
            </a:r>
          </a:p>
          <a:p>
            <a:pPr>
              <a:buClr>
                <a:srgbClr val="CC6600"/>
              </a:buClr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изоляция</a:t>
            </a:r>
          </a:p>
          <a:p>
            <a:pPr>
              <a:buClr>
                <a:srgbClr val="CC6600"/>
              </a:buClr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вымогательство</a:t>
            </a:r>
          </a:p>
          <a:p>
            <a:pPr>
              <a:buClr>
                <a:srgbClr val="CC6600"/>
              </a:buClr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повреждение и иные действия с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имуществом</a:t>
            </a:r>
          </a:p>
          <a:p>
            <a:pPr marL="45720" indent="0">
              <a:buClr>
                <a:srgbClr val="CC6600"/>
              </a:buClr>
              <a:buNone/>
            </a:pPr>
            <a:r>
              <a:rPr lang="ru-RU" altLang="ru-RU" sz="3000" b="1" dirty="0" smtClean="0">
                <a:latin typeface="Times New Roman" pitchFamily="18" charset="0"/>
                <a:cs typeface="Times New Roman" pitchFamily="18" charset="0"/>
              </a:rPr>
              <a:t>Кибербуллинг</a:t>
            </a:r>
          </a:p>
          <a:p>
            <a:pPr algn="just"/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унижение с помощью мобильных </a:t>
            </a: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телефонов, интернета,иных 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электронных устройств </a:t>
            </a:r>
          </a:p>
          <a:p>
            <a:pPr algn="just"/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(пересылка неоднозначных изображений и фотографий, обзывание, распространение слухов и др.).</a:t>
            </a:r>
          </a:p>
          <a:p>
            <a:pPr marL="45720" indent="0">
              <a:buClr>
                <a:srgbClr val="CC6600"/>
              </a:buClr>
              <a:buNone/>
            </a:pPr>
            <a:endParaRPr lang="ru-RU" altLang="ru-RU" sz="1800" b="1" dirty="0" smtClean="0">
              <a:latin typeface="Arial" charset="0"/>
            </a:endParaRPr>
          </a:p>
          <a:p>
            <a:pPr>
              <a:buClr>
                <a:srgbClr val="CC6600"/>
              </a:buClr>
            </a:pPr>
            <a:endParaRPr lang="ru-RU" altLang="ru-RU" sz="1800" dirty="0" smtClean="0">
              <a:latin typeface="Arial" charset="0"/>
            </a:endParaRPr>
          </a:p>
          <a:p>
            <a:pPr>
              <a:buClr>
                <a:srgbClr val="CC6600"/>
              </a:buClr>
            </a:pPr>
            <a:endParaRPr lang="ru-RU" altLang="ru-RU" dirty="0">
              <a:latin typeface="Arial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912913"/>
          </a:xfrm>
        </p:spPr>
        <p:txBody>
          <a:bodyPr/>
          <a:lstStyle/>
          <a:p>
            <a:r>
              <a:rPr lang="ru-RU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Основные виды буллинга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02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испытывают сильную потребность господствовать и подчинять себе других учеников, добиваясь таким путем своих целей.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импульсивны и легко приходят в ярость.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часто вызывающе и агрессивно ведут себя по отношению к взрослым, включая родителей и учителей.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не испытывают сочувствия к своим жертвам.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это мальчики, они обычно физически сильнее других мальчиков.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66724" cy="1149593"/>
          </a:xfrm>
        </p:spPr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Типичные черты учащихся, </a:t>
            </a:r>
            <a:r>
              <a:rPr lang="ru-RU" sz="20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склонных становиться</a:t>
            </a:r>
            <a:r>
              <a:rPr lang="ru-RU" sz="2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булли:</a:t>
            </a:r>
            <a:endParaRPr lang="ru-RU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00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484784"/>
            <a:ext cx="8407893" cy="4641695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пугливы, чувствительны, замкнуты и застенчивы.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часто тревожны, не уверены в себе, несчастны и имеют низкое самоуважение.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склонны к депрессии чаще своих ровесников думают о самоубийстве.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часто не имеют ни одного близкого друга и успешнее общаются со взрослыми, нежели со сверстниками.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это мальчики, они могут быть физически слабее своих ровесников.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Многие современные исследователи, считают, что жертвой буллинга может стать ЛЮБОЙ человек.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Типичные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жертвы буллинга </a:t>
            </a:r>
            <a:r>
              <a:rPr lang="ru-RU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также имеют свои характерные черты</a:t>
            </a: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451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преследователя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булли)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жертву 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наблюдателя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Социальная структура буллинга, как правило, включает в себя три элемента:</a:t>
            </a:r>
          </a:p>
        </p:txBody>
      </p:sp>
    </p:spTree>
    <p:extLst>
      <p:ext uri="{BB962C8B-B14F-4D97-AF65-F5344CB8AC3E}">
        <p14:creationId xmlns:p14="http://schemas.microsoft.com/office/powerpoint/2010/main" val="4089361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alt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психологический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социальный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физический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эмоциональный</a:t>
            </a:r>
          </a:p>
          <a:p>
            <a:pPr algn="just">
              <a:buFont typeface="Wingdings" pitchFamily="2" charset="2"/>
              <a:buChar char="Ø"/>
            </a:pPr>
            <a:r>
              <a:rPr lang="ru-RU" alt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академический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Аспекты вредоносного воздействия буллинга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77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Следует с самого первого дня пресекать любые насмешки над неудачами одноклассников.</a:t>
            </a:r>
            <a:endParaRPr lang="en-US" alt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по каким-либо причинам репутация ребенка испорчена, нужно дать ему возможность показать себя в выгодном свете.</a:t>
            </a:r>
            <a:endParaRPr lang="en-US" alt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Следует пресекать любые пренебрежительные замечания в адрес одноклассников.</a:t>
            </a:r>
            <a:endParaRPr lang="en-US" alt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 помочь непопулярным детям показать свою полезность для коллектива (один прекрасно рисует, другой хорошо играет на гитаре, третий очень много знает о космосе и т.д.).</a:t>
            </a:r>
            <a:endParaRPr lang="en-US" alt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SzPct val="100000"/>
              <a:buFont typeface="Wingdings" pitchFamily="2" charset="2"/>
              <a:buChar char="Ø"/>
            </a:pPr>
            <a:r>
              <a:rPr lang="ru-RU" altLang="ru-RU" sz="3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Помогают объединить класс совместные мероприятия, поездки, постановки спектаклей, выпуск стенгазет и т.д.</a:t>
            </a:r>
            <a:endParaRPr lang="en-US" alt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Рекомендации учителю</a:t>
            </a:r>
            <a:r>
              <a:rPr lang="en-US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работе с отверженными детьми: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908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158</TotalTime>
  <Words>920</Words>
  <Application>Microsoft Office PowerPoint</Application>
  <PresentationFormat>Экран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Franklin Gothic Medium</vt:lpstr>
      <vt:lpstr>Times New Roman</vt:lpstr>
      <vt:lpstr>Wingdings</vt:lpstr>
      <vt:lpstr>Wingdings 2</vt:lpstr>
      <vt:lpstr>Сетка</vt:lpstr>
      <vt:lpstr>Буллинг в школе</vt:lpstr>
      <vt:lpstr>Определение буллинга </vt:lpstr>
      <vt:lpstr>Буллинг включает четыре главных компонента:</vt:lpstr>
      <vt:lpstr>Основные виды буллинга</vt:lpstr>
      <vt:lpstr>Типичные черты учащихся, склонных становиться булли:</vt:lpstr>
      <vt:lpstr>Типичные жертвы буллинга также имеют свои характерные черты:</vt:lpstr>
      <vt:lpstr>Социальная структура буллинга, как правило, включает в себя три элемента:</vt:lpstr>
      <vt:lpstr>Аспекты вредоносного воздействия буллинга</vt:lpstr>
      <vt:lpstr>Рекомендации учителю по работе с отверженными детьми:</vt:lpstr>
      <vt:lpstr>Презентация PowerPoint</vt:lpstr>
      <vt:lpstr>комплексная работа по профилактике буллинга в школе</vt:lpstr>
      <vt:lpstr>Презентация PowerPoint</vt:lpstr>
      <vt:lpstr>подготовка учителей к тому, что им делать в ситуации травли: </vt:lpstr>
      <vt:lpstr>Программы по профилактике буллинга содержат общие пункты, такие, как: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Буллинг в школе</dc:title>
  <dc:creator>Владелец</dc:creator>
  <cp:lastModifiedBy>SGS</cp:lastModifiedBy>
  <cp:revision>13</cp:revision>
  <dcterms:created xsi:type="dcterms:W3CDTF">2019-09-10T03:56:33Z</dcterms:created>
  <dcterms:modified xsi:type="dcterms:W3CDTF">2024-11-19T05:27:28Z</dcterms:modified>
</cp:coreProperties>
</file>